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media/image11.svg" ContentType="image/svg+xml"/>
  <Override PartName="/ppt/media/image13.svg" ContentType="image/svg+xml"/>
  <Override PartName="/ppt/media/image15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261" r:id="rId7"/>
    <p:sldId id="347" r:id="rId8"/>
    <p:sldId id="296" r:id="rId9"/>
    <p:sldId id="311" r:id="rId10"/>
    <p:sldId id="281" r:id="rId11"/>
    <p:sldId id="265" r:id="rId12"/>
    <p:sldId id="279" r:id="rId13"/>
    <p:sldId id="312" r:id="rId14"/>
    <p:sldId id="345" r:id="rId15"/>
    <p:sldId id="346" r:id="rId16"/>
    <p:sldId id="314" r:id="rId17"/>
    <p:sldId id="315" r:id="rId18"/>
    <p:sldId id="344" r:id="rId19"/>
    <p:sldId id="348" r:id="rId20"/>
    <p:sldId id="349" r:id="rId21"/>
    <p:sldId id="350" r:id="rId22"/>
    <p:sldId id="355" r:id="rId23"/>
    <p:sldId id="356" r:id="rId24"/>
    <p:sldId id="376" r:id="rId25"/>
    <p:sldId id="280" r:id="rId26"/>
    <p:sldId id="295" r:id="rId27"/>
    <p:sldId id="284" r:id="rId28"/>
  </p:sldIdLst>
  <p:sldSz cx="12192000" cy="6858000"/>
  <p:notesSz cx="6858000" cy="9144000"/>
  <p:embeddedFontLst>
    <p:embeddedFont>
      <p:font typeface="字魂35号-经典雅黑" panose="00000500000000000000" pitchFamily="2" charset="-122"/>
      <p:regular r:id="rId32"/>
    </p:embeddedFont>
    <p:embeddedFont>
      <p:font typeface="等线" panose="02010600030101010101" charset="-122"/>
      <p:regular r:id="rId33"/>
    </p:embeddedFont>
    <p:embeddedFont>
      <p:font typeface="等线 Light" panose="02010600030101010101" charset="-122"/>
      <p:regular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1" userDrawn="1">
          <p15:clr>
            <a:srgbClr val="A4A3A4"/>
          </p15:clr>
        </p15:guide>
        <p15:guide id="2" pos="3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259" y="53"/>
      </p:cViewPr>
      <p:guideLst>
        <p:guide orient="horz" pos="2121"/>
        <p:guide pos="3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gs" Target="tags/tag12.xml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B38427-C6DE-454A-BBB4-FFF6BD7EE6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8E3F9-5158-427E-AEB3-5AFAA28859F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svg"/><Relationship Id="rId8" Type="http://schemas.openxmlformats.org/officeDocument/2006/relationships/image" Target="../media/image14.png"/><Relationship Id="rId7" Type="http://schemas.openxmlformats.org/officeDocument/2006/relationships/image" Target="../media/image13.svg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1" Type="http://schemas.openxmlformats.org/officeDocument/2006/relationships/notesSlide" Target="../notesSlides/notesSlide11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tags" Target="../tags/tag8.xml"/><Relationship Id="rId2" Type="http://schemas.openxmlformats.org/officeDocument/2006/relationships/image" Target="../media/image22.png"/><Relationship Id="rId1" Type="http://schemas.openxmlformats.org/officeDocument/2006/relationships/tags" Target="../tags/tag7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tags" Target="../tags/tag9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tags" Target="../tags/tag10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tags" Target="../tags/tag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任意多边形: 形状 52"/>
          <p:cNvSpPr/>
          <p:nvPr/>
        </p:nvSpPr>
        <p:spPr>
          <a:xfrm rot="18882546">
            <a:off x="3157800" y="-1250986"/>
            <a:ext cx="1316181" cy="5174085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6181" h="5174085">
                <a:moveTo>
                  <a:pt x="0" y="0"/>
                </a:moveTo>
                <a:lnTo>
                  <a:pt x="1316181" y="1329614"/>
                </a:lnTo>
                <a:lnTo>
                  <a:pt x="1316181" y="5174085"/>
                </a:lnTo>
                <a:lnTo>
                  <a:pt x="0" y="51740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4078" y="195595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: 形状 25"/>
          <p:cNvSpPr/>
          <p:nvPr/>
        </p:nvSpPr>
        <p:spPr>
          <a:xfrm rot="2646992">
            <a:off x="378838" y="2573087"/>
            <a:ext cx="948310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任意多边形: 形状 70"/>
          <p:cNvSpPr/>
          <p:nvPr/>
        </p:nvSpPr>
        <p:spPr>
          <a:xfrm rot="2646992">
            <a:off x="1119766" y="2410748"/>
            <a:ext cx="481902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任意多边形: 形状 59"/>
          <p:cNvSpPr/>
          <p:nvPr/>
        </p:nvSpPr>
        <p:spPr>
          <a:xfrm rot="2646992">
            <a:off x="409888" y="3789840"/>
            <a:ext cx="277976" cy="3666833"/>
          </a:xfrm>
          <a:custGeom>
            <a:avLst/>
            <a:gdLst>
              <a:gd name="connsiteX0" fmla="*/ 0 w 277976"/>
              <a:gd name="connsiteY0" fmla="*/ 0 h 3666833"/>
              <a:gd name="connsiteX1" fmla="*/ 277976 w 277976"/>
              <a:gd name="connsiteY1" fmla="*/ 0 h 3666833"/>
              <a:gd name="connsiteX2" fmla="*/ 277976 w 277976"/>
              <a:gd name="connsiteY2" fmla="*/ 3397301 h 3666833"/>
              <a:gd name="connsiteX3" fmla="*/ 0 w 277976"/>
              <a:gd name="connsiteY3" fmla="*/ 3666833 h 3666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3666833">
                <a:moveTo>
                  <a:pt x="0" y="0"/>
                </a:moveTo>
                <a:lnTo>
                  <a:pt x="277976" y="0"/>
                </a:lnTo>
                <a:lnTo>
                  <a:pt x="277976" y="3397301"/>
                </a:lnTo>
                <a:lnTo>
                  <a:pt x="0" y="3666833"/>
                </a:lnTo>
                <a:close/>
              </a:path>
            </a:pathLst>
          </a:custGeom>
          <a:gradFill>
            <a:gsLst>
              <a:gs pos="0">
                <a:schemeClr val="bg1">
                  <a:alpha val="6500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任意多边形: 形状 73"/>
          <p:cNvSpPr/>
          <p:nvPr/>
        </p:nvSpPr>
        <p:spPr>
          <a:xfrm rot="16200000" flipV="1">
            <a:off x="4629044" y="-2939007"/>
            <a:ext cx="2552913" cy="12573002"/>
          </a:xfrm>
          <a:custGeom>
            <a:avLst/>
            <a:gdLst>
              <a:gd name="connsiteX0" fmla="*/ 2871535 w 2871535"/>
              <a:gd name="connsiteY0" fmla="*/ 12206565 h 12206565"/>
              <a:gd name="connsiteX1" fmla="*/ 2871535 w 2871535"/>
              <a:gd name="connsiteY1" fmla="*/ 0 h 12206565"/>
              <a:gd name="connsiteX2" fmla="*/ 0 w 2871535"/>
              <a:gd name="connsiteY2" fmla="*/ 0 h 12206565"/>
              <a:gd name="connsiteX3" fmla="*/ 1796 w 2871535"/>
              <a:gd name="connsiteY3" fmla="*/ 1113003 h 12206565"/>
              <a:gd name="connsiteX4" fmla="*/ 13519 w 2871535"/>
              <a:gd name="connsiteY4" fmla="*/ 11167957 h 12206565"/>
              <a:gd name="connsiteX0-1" fmla="*/ 2871535 w 2871535"/>
              <a:gd name="connsiteY0-2" fmla="*/ 12447980 h 12447980"/>
              <a:gd name="connsiteX1-3" fmla="*/ 2871535 w 2871535"/>
              <a:gd name="connsiteY1-4" fmla="*/ 0 h 12447980"/>
              <a:gd name="connsiteX2-5" fmla="*/ 0 w 2871535"/>
              <a:gd name="connsiteY2-6" fmla="*/ 0 h 12447980"/>
              <a:gd name="connsiteX3-7" fmla="*/ 1796 w 2871535"/>
              <a:gd name="connsiteY3-8" fmla="*/ 1113003 h 12447980"/>
              <a:gd name="connsiteX4-9" fmla="*/ 13519 w 2871535"/>
              <a:gd name="connsiteY4-10" fmla="*/ 11167957 h 12447980"/>
              <a:gd name="connsiteX5" fmla="*/ 2871535 w 2871535"/>
              <a:gd name="connsiteY5" fmla="*/ 12447980 h 12447980"/>
              <a:gd name="connsiteX0-11" fmla="*/ 2871535 w 2871535"/>
              <a:gd name="connsiteY0-12" fmla="*/ 12447980 h 12447980"/>
              <a:gd name="connsiteX1-13" fmla="*/ 2871535 w 2871535"/>
              <a:gd name="connsiteY1-14" fmla="*/ 0 h 12447980"/>
              <a:gd name="connsiteX2-15" fmla="*/ 0 w 2871535"/>
              <a:gd name="connsiteY2-16" fmla="*/ 0 h 12447980"/>
              <a:gd name="connsiteX3-17" fmla="*/ 1796 w 2871535"/>
              <a:gd name="connsiteY3-18" fmla="*/ 1113003 h 12447980"/>
              <a:gd name="connsiteX4-19" fmla="*/ 13519 w 2871535"/>
              <a:gd name="connsiteY4-20" fmla="*/ 11110658 h 12447980"/>
              <a:gd name="connsiteX5-21" fmla="*/ 2871535 w 2871535"/>
              <a:gd name="connsiteY5-22" fmla="*/ 12447980 h 12447980"/>
              <a:gd name="connsiteX0-23" fmla="*/ 2871535 w 2871535"/>
              <a:gd name="connsiteY0-24" fmla="*/ 12447980 h 12447980"/>
              <a:gd name="connsiteX1-25" fmla="*/ 2871535 w 2871535"/>
              <a:gd name="connsiteY1-26" fmla="*/ 0 h 12447980"/>
              <a:gd name="connsiteX2-27" fmla="*/ 0 w 2871535"/>
              <a:gd name="connsiteY2-28" fmla="*/ 0 h 12447980"/>
              <a:gd name="connsiteX3-29" fmla="*/ 1796 w 2871535"/>
              <a:gd name="connsiteY3-30" fmla="*/ 1113003 h 12447980"/>
              <a:gd name="connsiteX4-31" fmla="*/ 13519 w 2871535"/>
              <a:gd name="connsiteY4-32" fmla="*/ 11099200 h 12447980"/>
              <a:gd name="connsiteX5-33" fmla="*/ 2871535 w 2871535"/>
              <a:gd name="connsiteY5-34" fmla="*/ 12447980 h 12447980"/>
              <a:gd name="connsiteX0-35" fmla="*/ 2871535 w 2871535"/>
              <a:gd name="connsiteY0-36" fmla="*/ 12447980 h 12447980"/>
              <a:gd name="connsiteX1-37" fmla="*/ 2871535 w 2871535"/>
              <a:gd name="connsiteY1-38" fmla="*/ 0 h 12447980"/>
              <a:gd name="connsiteX2-39" fmla="*/ 0 w 2871535"/>
              <a:gd name="connsiteY2-40" fmla="*/ 0 h 12447980"/>
              <a:gd name="connsiteX3-41" fmla="*/ 1796 w 2871535"/>
              <a:gd name="connsiteY3-42" fmla="*/ 1113003 h 12447980"/>
              <a:gd name="connsiteX4-43" fmla="*/ 13519 w 2871535"/>
              <a:gd name="connsiteY4-44" fmla="*/ 11099200 h 12447980"/>
              <a:gd name="connsiteX5-45" fmla="*/ 2871535 w 2871535"/>
              <a:gd name="connsiteY5-46" fmla="*/ 12447980 h 12447980"/>
              <a:gd name="connsiteX0-47" fmla="*/ 2871535 w 2871535"/>
              <a:gd name="connsiteY0-48" fmla="*/ 12447980 h 12447980"/>
              <a:gd name="connsiteX1-49" fmla="*/ 2871535 w 2871535"/>
              <a:gd name="connsiteY1-50" fmla="*/ 0 h 12447980"/>
              <a:gd name="connsiteX2-51" fmla="*/ 0 w 2871535"/>
              <a:gd name="connsiteY2-52" fmla="*/ 0 h 12447980"/>
              <a:gd name="connsiteX3-53" fmla="*/ 1796 w 2871535"/>
              <a:gd name="connsiteY3-54" fmla="*/ 1113003 h 12447980"/>
              <a:gd name="connsiteX4-55" fmla="*/ 501 w 2871535"/>
              <a:gd name="connsiteY4-56" fmla="*/ 10308488 h 12447980"/>
              <a:gd name="connsiteX5-57" fmla="*/ 2871535 w 2871535"/>
              <a:gd name="connsiteY5-58" fmla="*/ 12447980 h 12447980"/>
              <a:gd name="connsiteX0-59" fmla="*/ 2871535 w 2871535"/>
              <a:gd name="connsiteY0-60" fmla="*/ 12447980 h 12447980"/>
              <a:gd name="connsiteX1-61" fmla="*/ 2871535 w 2871535"/>
              <a:gd name="connsiteY1-62" fmla="*/ 0 h 12447980"/>
              <a:gd name="connsiteX2-63" fmla="*/ 0 w 2871535"/>
              <a:gd name="connsiteY2-64" fmla="*/ 0 h 12447980"/>
              <a:gd name="connsiteX3-65" fmla="*/ 1796 w 2871535"/>
              <a:gd name="connsiteY3-66" fmla="*/ 1113003 h 12447980"/>
              <a:gd name="connsiteX4-67" fmla="*/ 501 w 2871535"/>
              <a:gd name="connsiteY4-68" fmla="*/ 10102215 h 12447980"/>
              <a:gd name="connsiteX5-69" fmla="*/ 2871535 w 2871535"/>
              <a:gd name="connsiteY5-70" fmla="*/ 12447980 h 124479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2871535" h="12447980">
                <a:moveTo>
                  <a:pt x="2871535" y="12447980"/>
                </a:moveTo>
                <a:lnTo>
                  <a:pt x="2871535" y="0"/>
                </a:lnTo>
                <a:lnTo>
                  <a:pt x="0" y="0"/>
                </a:lnTo>
                <a:cubicBezTo>
                  <a:pt x="599" y="371001"/>
                  <a:pt x="1197" y="742002"/>
                  <a:pt x="1796" y="1113003"/>
                </a:cubicBezTo>
                <a:cubicBezTo>
                  <a:pt x="7658" y="4730377"/>
                  <a:pt x="501" y="7282009"/>
                  <a:pt x="501" y="10102215"/>
                </a:cubicBezTo>
                <a:lnTo>
                  <a:pt x="2871535" y="124479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03200" dist="152400" dir="744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-1635872" y="1443229"/>
            <a:ext cx="6523014" cy="6456147"/>
            <a:chOff x="-1635872" y="1443229"/>
            <a:chExt cx="6523014" cy="6456147"/>
          </a:xfrm>
        </p:grpSpPr>
        <p:sp>
          <p:nvSpPr>
            <p:cNvPr id="58" name="任意多边形: 形状 5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56" name="任意多边形: 形状 55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2" name="任意多边形: 形状 71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8" name="等腰三角形 37"/>
          <p:cNvSpPr/>
          <p:nvPr/>
        </p:nvSpPr>
        <p:spPr>
          <a:xfrm rot="10800000">
            <a:off x="9549114" y="-15240"/>
            <a:ext cx="2642886" cy="2552913"/>
          </a:xfrm>
          <a:prstGeom prst="triangle">
            <a:avLst>
              <a:gd name="adj" fmla="val 0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任意多边形: 形状 47"/>
          <p:cNvSpPr/>
          <p:nvPr/>
        </p:nvSpPr>
        <p:spPr>
          <a:xfrm rot="8056645">
            <a:off x="11109886" y="-776439"/>
            <a:ext cx="277976" cy="4484940"/>
          </a:xfrm>
          <a:custGeom>
            <a:avLst/>
            <a:gdLst>
              <a:gd name="connsiteX0" fmla="*/ 277976 w 277976"/>
              <a:gd name="connsiteY0" fmla="*/ 4484940 h 4484940"/>
              <a:gd name="connsiteX1" fmla="*/ 0 w 277976"/>
              <a:gd name="connsiteY1" fmla="*/ 4199862 h 4484940"/>
              <a:gd name="connsiteX2" fmla="*/ 0 w 277976"/>
              <a:gd name="connsiteY2" fmla="*/ 0 h 4484940"/>
              <a:gd name="connsiteX3" fmla="*/ 277976 w 277976"/>
              <a:gd name="connsiteY3" fmla="*/ 0 h 448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484940">
                <a:moveTo>
                  <a:pt x="277976" y="4484940"/>
                </a:moveTo>
                <a:lnTo>
                  <a:pt x="0" y="4199862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rgbClr val="2572B6">
                  <a:alpha val="20000"/>
                </a:srgb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任意多边形: 形状 49"/>
          <p:cNvSpPr/>
          <p:nvPr/>
        </p:nvSpPr>
        <p:spPr>
          <a:xfrm rot="8056645">
            <a:off x="11459469" y="-806768"/>
            <a:ext cx="277976" cy="4520661"/>
          </a:xfrm>
          <a:custGeom>
            <a:avLst/>
            <a:gdLst>
              <a:gd name="connsiteX0" fmla="*/ 277976 w 277976"/>
              <a:gd name="connsiteY0" fmla="*/ 4520661 h 4520661"/>
              <a:gd name="connsiteX1" fmla="*/ 0 w 277976"/>
              <a:gd name="connsiteY1" fmla="*/ 4235584 h 4520661"/>
              <a:gd name="connsiteX2" fmla="*/ 0 w 277976"/>
              <a:gd name="connsiteY2" fmla="*/ 0 h 4520661"/>
              <a:gd name="connsiteX3" fmla="*/ 277976 w 277976"/>
              <a:gd name="connsiteY3" fmla="*/ 0 h 4520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520661">
                <a:moveTo>
                  <a:pt x="277976" y="4520661"/>
                </a:moveTo>
                <a:lnTo>
                  <a:pt x="0" y="4235584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 rot="8056645">
            <a:off x="11949170" y="-1522277"/>
            <a:ext cx="277976" cy="5920570"/>
          </a:xfrm>
          <a:prstGeom prst="rect">
            <a:avLst/>
          </a:pr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/>
        </p:nvSpPr>
        <p:spPr>
          <a:xfrm>
            <a:off x="6005041" y="2387498"/>
            <a:ext cx="62995" cy="1958950"/>
          </a:xfrm>
          <a:prstGeom prst="rect">
            <a:avLst/>
          </a:prstGeom>
          <a:gradFill flip="none" rotWithShape="1">
            <a:gsLst>
              <a:gs pos="0">
                <a:srgbClr val="8EB3D3">
                  <a:alpha val="0"/>
                </a:srgbClr>
              </a:gs>
              <a:gs pos="100000">
                <a:srgbClr val="8EB3D3">
                  <a:alpha val="0"/>
                </a:srgbClr>
              </a:gs>
              <a:gs pos="51000">
                <a:srgbClr val="1D6DB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487887" y="2578728"/>
            <a:ext cx="47548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简易版抖音</a:t>
            </a: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1318247" y="2547071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4734288" y="5951140"/>
            <a:ext cx="272342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汇报人：许一涵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4734288" y="5971630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4734288" y="6342207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740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03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7835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功能详解</a:t>
            </a:r>
            <a:endParaRPr lang="zh-CN" altLang="en-US" sz="4500" spc="3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功能详解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0065" y="1676400"/>
            <a:ext cx="872490" cy="1228090"/>
          </a:xfrm>
          <a:prstGeom prst="rect">
            <a:avLst/>
          </a:prstGeom>
        </p:spPr>
      </p:pic>
      <p:pic>
        <p:nvPicPr>
          <p:cNvPr id="49" name="图片 48" descr="gorm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9925" y="1987550"/>
            <a:ext cx="2322195" cy="803910"/>
          </a:xfrm>
          <a:prstGeom prst="rect">
            <a:avLst/>
          </a:prstGeom>
        </p:spPr>
      </p:pic>
      <p:pic>
        <p:nvPicPr>
          <p:cNvPr id="50" name="图片 49" descr="sqlite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90230" y="1859280"/>
            <a:ext cx="1238885" cy="1238885"/>
          </a:xfrm>
          <a:prstGeom prst="rect">
            <a:avLst/>
          </a:prstGeom>
        </p:spPr>
      </p:pic>
      <p:pic>
        <p:nvPicPr>
          <p:cNvPr id="52" name="图片 51" descr="PostgreSQL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03950" y="1792605"/>
            <a:ext cx="1193800" cy="1193800"/>
          </a:xfrm>
          <a:prstGeom prst="rect">
            <a:avLst/>
          </a:prstGeom>
        </p:spPr>
      </p:pic>
      <p:sp>
        <p:nvSpPr>
          <p:cNvPr id="53" name="文本框 52"/>
          <p:cNvSpPr txBox="1"/>
          <p:nvPr/>
        </p:nvSpPr>
        <p:spPr>
          <a:xfrm>
            <a:off x="4946650" y="1144905"/>
            <a:ext cx="17145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后端技术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946650" y="3613785"/>
            <a:ext cx="1574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前端技术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56" name="图片 55" descr="nuxt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43450" y="4372610"/>
            <a:ext cx="1841500" cy="184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97865" y="189230"/>
            <a:ext cx="23907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数据库设计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8035" y="1684020"/>
            <a:ext cx="4559300" cy="470535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395" y="1684020"/>
            <a:ext cx="3232150" cy="421005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8989695" y="2717800"/>
            <a:ext cx="2807335" cy="1393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movie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文件夹下的文件名使用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uuid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防止重复，并且将映射存放在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movies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表中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2" name="图片 1" descr="upload_post_object_v2_10587048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195" y="1256350"/>
            <a:ext cx="4185557" cy="5449550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5521673" y="1691569"/>
            <a:ext cx="578231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pPr algn="l"/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数据库使用bcrypt算法进行加密，防止数据库被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撞库攻击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697865" y="189230"/>
            <a:ext cx="23907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数据库设计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项目启动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49045" y="1235075"/>
            <a:ext cx="28003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运行时命令行参数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293495" y="2016125"/>
            <a:ext cx="7913267" cy="6438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--postgresql  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指定是否选择使用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postgresql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当做数据库，否则使用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sqlite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376045" y="2486025"/>
            <a:ext cx="73399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--dev  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指定是否同时运行前端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835" y="3037205"/>
            <a:ext cx="11798300" cy="3600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项目启动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4725" y="1343025"/>
            <a:ext cx="92119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项目启动时检查有没有配置文件，如果不存在自动创建，修改数据库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Dsn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后可正常运行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143635" y="3830955"/>
            <a:ext cx="9754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项目启动时自动创建数据库并初始化数据，读取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movies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文件夹下的文件创建初始数据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4725" y="4311015"/>
            <a:ext cx="4937760" cy="2209165"/>
          </a:xfrm>
          <a:prstGeom prst="rect">
            <a:avLst/>
          </a:prstGeom>
        </p:spPr>
      </p:pic>
      <p:pic>
        <p:nvPicPr>
          <p:cNvPr id="3" name="图片 2" descr="upload_post_object_v2_29985977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695" y="1712651"/>
            <a:ext cx="10575978" cy="20821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运行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125845" y="1445895"/>
            <a:ext cx="5960745" cy="452882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812800"/>
            <a:ext cx="5988685" cy="606933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5017135" y="919480"/>
            <a:ext cx="1780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项目接口一览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安全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校验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38555" y="966470"/>
            <a:ext cx="103333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除登录注册接口和部分非登录状态下就能访问的接口外，其他接口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统一使用中间件进行用户身份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认证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42085" y="1377315"/>
            <a:ext cx="9102725" cy="4713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安全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校验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1783715"/>
            <a:ext cx="12192000" cy="480758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4211320" y="1415415"/>
            <a:ext cx="3086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使用令牌桶控制访问流量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日志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45870" y="991870"/>
            <a:ext cx="999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接受请求的同时输出日志到指定日志文件中，使用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logid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串联请求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并能够记录输入输出以及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耗时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18615" y="1590040"/>
            <a:ext cx="8954135" cy="4424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等腰三角形 15"/>
          <p:cNvSpPr/>
          <p:nvPr/>
        </p:nvSpPr>
        <p:spPr>
          <a:xfrm>
            <a:off x="852415" y="397514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任意多边形: 形状 3"/>
          <p:cNvSpPr/>
          <p:nvPr/>
        </p:nvSpPr>
        <p:spPr>
          <a:xfrm rot="18882546">
            <a:off x="2524483" y="-1571385"/>
            <a:ext cx="2164020" cy="5303070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  <a:gd name="connsiteX0-1" fmla="*/ 0 w 1316181"/>
              <a:gd name="connsiteY0-2" fmla="*/ 0 h 5303070"/>
              <a:gd name="connsiteX1-3" fmla="*/ 1316181 w 1316181"/>
              <a:gd name="connsiteY1-4" fmla="*/ 1329614 h 5303070"/>
              <a:gd name="connsiteX2-5" fmla="*/ 1276456 w 1316181"/>
              <a:gd name="connsiteY2-6" fmla="*/ 5303070 h 5303070"/>
              <a:gd name="connsiteX3-7" fmla="*/ 0 w 1316181"/>
              <a:gd name="connsiteY3-8" fmla="*/ 5174085 h 5303070"/>
              <a:gd name="connsiteX4" fmla="*/ 0 w 1316181"/>
              <a:gd name="connsiteY4" fmla="*/ 0 h 5303070"/>
              <a:gd name="connsiteX0-9" fmla="*/ 0 w 1316181"/>
              <a:gd name="connsiteY0-10" fmla="*/ 0 h 5303070"/>
              <a:gd name="connsiteX1-11" fmla="*/ 1316181 w 1316181"/>
              <a:gd name="connsiteY1-12" fmla="*/ 1329614 h 5303070"/>
              <a:gd name="connsiteX2-13" fmla="*/ 1276456 w 1316181"/>
              <a:gd name="connsiteY2-14" fmla="*/ 5303070 h 5303070"/>
              <a:gd name="connsiteX3-15" fmla="*/ 0 w 1316181"/>
              <a:gd name="connsiteY3-16" fmla="*/ 5174085 h 5303070"/>
              <a:gd name="connsiteX4-17" fmla="*/ 0 w 1316181"/>
              <a:gd name="connsiteY4-18" fmla="*/ 0 h 530307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1316181" h="5303070">
                <a:moveTo>
                  <a:pt x="0" y="0"/>
                </a:moveTo>
                <a:lnTo>
                  <a:pt x="1316181" y="1329614"/>
                </a:lnTo>
                <a:lnTo>
                  <a:pt x="1276456" y="5303070"/>
                </a:lnTo>
                <a:lnTo>
                  <a:pt x="0" y="5174085"/>
                </a:lnTo>
                <a:lnTo>
                  <a:pt x="0" y="0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3867" y="2024228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任意多边形: 形状 5"/>
          <p:cNvSpPr/>
          <p:nvPr/>
        </p:nvSpPr>
        <p:spPr>
          <a:xfrm rot="2646992">
            <a:off x="-63113" y="2394005"/>
            <a:ext cx="1462827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任意多边形: 形状 6"/>
          <p:cNvSpPr/>
          <p:nvPr/>
        </p:nvSpPr>
        <p:spPr>
          <a:xfrm rot="2646992">
            <a:off x="784067" y="2089735"/>
            <a:ext cx="375166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9" name="任意多边形: 形状 8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任意多边形: 形状 13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-2271530" y="1443229"/>
            <a:ext cx="7158672" cy="6456147"/>
            <a:chOff x="-2271530" y="1443229"/>
            <a:chExt cx="7158672" cy="6456147"/>
          </a:xfrm>
        </p:grpSpPr>
        <p:sp>
          <p:nvSpPr>
            <p:cNvPr id="8" name="任意多边形: 形状 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 rot="18882546">
              <a:off x="492360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  <a:effectLst>
              <a:outerShdw blurRad="203200" dist="152400" dir="7440000" sx="102000" sy="102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任意多边形: 形状 12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444139" y="2332505"/>
            <a:ext cx="1410745" cy="1539080"/>
            <a:chOff x="3444139" y="2332505"/>
            <a:chExt cx="1410745" cy="1539080"/>
          </a:xfrm>
        </p:grpSpPr>
        <p:sp>
          <p:nvSpPr>
            <p:cNvPr id="17" name="文本框 16"/>
            <p:cNvSpPr txBox="1"/>
            <p:nvPr/>
          </p:nvSpPr>
          <p:spPr>
            <a:xfrm>
              <a:off x="3444139" y="2332505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目</a:t>
              </a:r>
              <a:endParaRPr lang="en-US" altLang="zh-CN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259849" y="3286810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录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 rot="2780120">
            <a:off x="2773795" y="3296377"/>
            <a:ext cx="1538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Content</a:t>
            </a:r>
            <a:endParaRPr lang="en-US" altLang="zh-CN" sz="1600" dirty="0">
              <a:solidFill>
                <a:schemeClr val="bg1"/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4" name="TextBox 76"/>
          <p:cNvSpPr txBox="1"/>
          <p:nvPr/>
        </p:nvSpPr>
        <p:spPr>
          <a:xfrm>
            <a:off x="7926705" y="1414145"/>
            <a:ext cx="2896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400" dirty="0">
              <a:solidFill>
                <a:schemeClr val="tx1"/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7" name="TextBox 76"/>
          <p:cNvSpPr txBox="1"/>
          <p:nvPr/>
        </p:nvSpPr>
        <p:spPr>
          <a:xfrm>
            <a:off x="7936865" y="2583815"/>
            <a:ext cx="2896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项目演示</a:t>
            </a:r>
            <a:endParaRPr lang="zh-CN" altLang="en-US" sz="240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30" name="TextBox 76"/>
          <p:cNvSpPr txBox="1"/>
          <p:nvPr/>
        </p:nvSpPr>
        <p:spPr>
          <a:xfrm>
            <a:off x="7936865" y="3754120"/>
            <a:ext cx="2896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功能详解</a:t>
            </a:r>
            <a:endParaRPr lang="zh-CN" altLang="en-US" sz="240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33" name="TextBox 76"/>
          <p:cNvSpPr txBox="1"/>
          <p:nvPr/>
        </p:nvSpPr>
        <p:spPr>
          <a:xfrm>
            <a:off x="7936865" y="4923790"/>
            <a:ext cx="2896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项目分工</a:t>
            </a:r>
            <a:endParaRPr lang="zh-CN" altLang="en-US" sz="240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6868543" y="1464608"/>
            <a:ext cx="668616" cy="668616"/>
            <a:chOff x="6226586" y="1386723"/>
            <a:chExt cx="668616" cy="668616"/>
          </a:xfrm>
        </p:grpSpPr>
        <p:sp>
          <p:nvSpPr>
            <p:cNvPr id="35" name="圆角矩形 74"/>
            <p:cNvSpPr/>
            <p:nvPr/>
          </p:nvSpPr>
          <p:spPr>
            <a:xfrm>
              <a:off x="6226586" y="1386723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5CA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402838" y="1390544"/>
              <a:ext cx="31611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868543" y="2597685"/>
            <a:ext cx="668616" cy="680035"/>
            <a:chOff x="6213029" y="2469163"/>
            <a:chExt cx="668616" cy="68003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8" name="圆角矩形 77"/>
            <p:cNvSpPr/>
            <p:nvPr/>
          </p:nvSpPr>
          <p:spPr>
            <a:xfrm>
              <a:off x="6213029" y="2480582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458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6296307" y="2469163"/>
              <a:ext cx="502061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868543" y="3753600"/>
            <a:ext cx="668616" cy="668616"/>
            <a:chOff x="6213029" y="3650397"/>
            <a:chExt cx="668616" cy="668616"/>
          </a:xfrm>
        </p:grpSpPr>
        <p:sp>
          <p:nvSpPr>
            <p:cNvPr id="41" name="圆角矩形 80"/>
            <p:cNvSpPr/>
            <p:nvPr/>
          </p:nvSpPr>
          <p:spPr>
            <a:xfrm>
              <a:off x="6213029" y="3650397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5CA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288687" y="3661838"/>
              <a:ext cx="5020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868543" y="4898096"/>
            <a:ext cx="668616" cy="668616"/>
            <a:chOff x="6213029" y="4820211"/>
            <a:chExt cx="668616" cy="668616"/>
          </a:xfrm>
        </p:grpSpPr>
        <p:sp>
          <p:nvSpPr>
            <p:cNvPr id="44" name="圆角矩形 83"/>
            <p:cNvSpPr/>
            <p:nvPr/>
          </p:nvSpPr>
          <p:spPr>
            <a:xfrm>
              <a:off x="6213029" y="4820211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458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288687" y="4824032"/>
              <a:ext cx="5020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 rot="21362704">
            <a:off x="3126402" y="621324"/>
            <a:ext cx="1319550" cy="1440142"/>
            <a:chOff x="2878691" y="364902"/>
            <a:chExt cx="1510172" cy="1648185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视频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推荐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568575" y="1223645"/>
            <a:ext cx="58273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首页视频推荐方法，通过查看用户没有看过的视频并且进行排序给出推荐视频</a:t>
            </a:r>
            <a:endParaRPr lang="zh-CN" altLang="en-US"/>
          </a:p>
        </p:txBody>
      </p:sp>
      <p:pic>
        <p:nvPicPr>
          <p:cNvPr id="2" name="图片 1" descr="upload_post_object_v2_4323818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947862"/>
            <a:ext cx="12192000" cy="2962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历史记录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1825571" y="1165068"/>
            <a:ext cx="677291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/>
              <a:t>在获得视频文件的时候记录下用户的</a:t>
            </a:r>
            <a:r>
              <a:rPr lang="en-US" altLang="zh-CN">
                <a:solidFill>
                  <a:schemeClr val="tx1"/>
                </a:solidFill>
              </a:rPr>
              <a:t>ID</a:t>
            </a:r>
            <a:r>
              <a:rPr lang="zh-CN" altLang="en-US">
                <a:solidFill>
                  <a:schemeClr val="tx1"/>
                </a:solidFill>
              </a:rPr>
              <a:t>和对应的视频当做创建时间</a:t>
            </a:r>
            <a:endParaRPr lang="zh-CN" altLang="en-US"/>
          </a:p>
        </p:txBody>
      </p:sp>
      <p:pic>
        <p:nvPicPr>
          <p:cNvPr id="16" name="图片 15" descr="upload_post_object_v2_338183817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5557" y="1534694"/>
            <a:ext cx="8343213" cy="47337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上下滑动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文本框 1"/>
          <p:cNvSpPr txBox="1"/>
          <p:nvPr userDrawn="1"/>
        </p:nvSpPr>
        <p:spPr>
          <a:xfrm>
            <a:off x="2951568" y="1270368"/>
            <a:ext cx="517271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/>
              <a:t>用户进行上下滑动视频的时候根据视频</a:t>
            </a:r>
            <a:r>
              <a:rPr lang="en-US" altLang="zh-CN"/>
              <a:t>ID</a:t>
            </a:r>
            <a:r>
              <a:rPr lang="zh-CN" altLang="en-US"/>
              <a:t>进行滑动</a:t>
            </a:r>
            <a:endParaRPr lang="zh-CN" altLang="en-US"/>
          </a:p>
        </p:txBody>
      </p:sp>
      <p:pic>
        <p:nvPicPr>
          <p:cNvPr id="18" name="图片 17" descr="upload_post_object_v2_62946266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195" y="1705757"/>
            <a:ext cx="10121093" cy="43330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740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04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7835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项目分工</a:t>
            </a:r>
            <a:endParaRPr lang="zh-CN" altLang="en-US" sz="4500" spc="3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分工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97617" y="3521681"/>
            <a:ext cx="10574009" cy="347920"/>
            <a:chOff x="897617" y="3348616"/>
            <a:chExt cx="10574009" cy="347920"/>
          </a:xfrm>
          <a:solidFill>
            <a:srgbClr val="035CAC"/>
          </a:solidFill>
        </p:grpSpPr>
        <p:sp>
          <p:nvSpPr>
            <p:cNvPr id="2" name="矩形 1"/>
            <p:cNvSpPr/>
            <p:nvPr/>
          </p:nvSpPr>
          <p:spPr>
            <a:xfrm>
              <a:off x="897617" y="3628825"/>
              <a:ext cx="10396766" cy="677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等腰三角形 2"/>
            <p:cNvSpPr/>
            <p:nvPr/>
          </p:nvSpPr>
          <p:spPr>
            <a:xfrm>
              <a:off x="10983222" y="3348616"/>
              <a:ext cx="488404" cy="34792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059336" y="1554031"/>
            <a:ext cx="2556830" cy="1546189"/>
            <a:chOff x="1336840" y="1980161"/>
            <a:chExt cx="3848617" cy="2209863"/>
          </a:xfrm>
        </p:grpSpPr>
        <p:sp>
          <p:nvSpPr>
            <p:cNvPr id="44" name="任意多边形: 形状 43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矩形 44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8" name="任意多边形: 形状 47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742864" y="1554031"/>
            <a:ext cx="2556830" cy="1546189"/>
            <a:chOff x="1336840" y="1980161"/>
            <a:chExt cx="3848617" cy="2209863"/>
          </a:xfrm>
        </p:grpSpPr>
        <p:sp>
          <p:nvSpPr>
            <p:cNvPr id="68" name="任意多边形: 形状 67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0" name="任意多边形: 形状 69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2" name="任意多边形: 形状 71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8426392" y="1554031"/>
            <a:ext cx="2556830" cy="1546189"/>
            <a:chOff x="1336840" y="1980161"/>
            <a:chExt cx="3848617" cy="2209863"/>
          </a:xfrm>
        </p:grpSpPr>
        <p:sp>
          <p:nvSpPr>
            <p:cNvPr id="74" name="任意多边形: 形状 73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" name="矩形 74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" name="任意多边形: 形状 76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" name="任意多边形: 形状 77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803490" y="4530874"/>
            <a:ext cx="2556830" cy="1546189"/>
            <a:chOff x="1336840" y="1980161"/>
            <a:chExt cx="3848617" cy="2209863"/>
          </a:xfrm>
        </p:grpSpPr>
        <p:sp>
          <p:nvSpPr>
            <p:cNvPr id="80" name="任意多边形: 形状 79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" name="矩形 80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" name="任意多边形: 形状 83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487018" y="4530874"/>
            <a:ext cx="2556830" cy="1546189"/>
            <a:chOff x="1336840" y="1980161"/>
            <a:chExt cx="3848617" cy="2209863"/>
          </a:xfrm>
        </p:grpSpPr>
        <p:sp>
          <p:nvSpPr>
            <p:cNvPr id="86" name="任意多边形: 形状 85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7" name="矩形 86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8" name="任意多边形: 形状 87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9" name="任意多边形: 形状 88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0" name="任意多边形: 形状 89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2" name="任意多边形: 形状 91"/>
          <p:cNvSpPr/>
          <p:nvPr/>
        </p:nvSpPr>
        <p:spPr>
          <a:xfrm rot="18900000">
            <a:off x="2210809" y="3342698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3" name="任意多边形: 形状 92"/>
          <p:cNvSpPr/>
          <p:nvPr/>
        </p:nvSpPr>
        <p:spPr>
          <a:xfrm rot="18900000">
            <a:off x="5894337" y="3342698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4" name="任意多边形: 形状 93"/>
          <p:cNvSpPr/>
          <p:nvPr/>
        </p:nvSpPr>
        <p:spPr>
          <a:xfrm rot="18900000">
            <a:off x="9577865" y="3342699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5" name="任意多边形: 形状 94"/>
          <p:cNvSpPr/>
          <p:nvPr/>
        </p:nvSpPr>
        <p:spPr>
          <a:xfrm rot="2700000" flipV="1">
            <a:off x="3954963" y="4147476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6" name="任意多边形: 形状 95"/>
          <p:cNvSpPr/>
          <p:nvPr/>
        </p:nvSpPr>
        <p:spPr>
          <a:xfrm rot="2700000" flipV="1">
            <a:off x="7638491" y="4147477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97" name="组合 96"/>
          <p:cNvGrpSpPr/>
          <p:nvPr/>
        </p:nvGrpSpPr>
        <p:grpSpPr>
          <a:xfrm>
            <a:off x="1294203" y="1529017"/>
            <a:ext cx="2180517" cy="1575311"/>
            <a:chOff x="4616186" y="-597888"/>
            <a:chExt cx="2180517" cy="1575311"/>
          </a:xfrm>
        </p:grpSpPr>
        <p:sp>
          <p:nvSpPr>
            <p:cNvPr id="98" name="TextBox 53"/>
            <p:cNvSpPr txBox="1"/>
            <p:nvPr/>
          </p:nvSpPr>
          <p:spPr>
            <a:xfrm>
              <a:off x="4616186" y="-130017"/>
              <a:ext cx="2180517" cy="11074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项目管理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后端主体功能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实现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前后端对接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99" name="TextBox 42"/>
            <p:cNvSpPr txBox="1"/>
            <p:nvPr/>
          </p:nvSpPr>
          <p:spPr>
            <a:xfrm>
              <a:off x="4616186" y="-597888"/>
              <a:ext cx="1717040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许一涵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4883054" y="1529017"/>
            <a:ext cx="2276451" cy="895226"/>
            <a:chOff x="4616186" y="-597888"/>
            <a:chExt cx="2276451" cy="895226"/>
          </a:xfrm>
        </p:grpSpPr>
        <p:sp>
          <p:nvSpPr>
            <p:cNvPr id="101" name="TextBox 53"/>
            <p:cNvSpPr txBox="1"/>
            <p:nvPr/>
          </p:nvSpPr>
          <p:spPr>
            <a:xfrm>
              <a:off x="4616186" y="-71597"/>
              <a:ext cx="2276451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文档撰写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02" name="TextBox 42"/>
            <p:cNvSpPr txBox="1"/>
            <p:nvPr/>
          </p:nvSpPr>
          <p:spPr>
            <a:xfrm>
              <a:off x="4616186" y="-597888"/>
              <a:ext cx="1744345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郭金翰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8581713" y="1529017"/>
            <a:ext cx="2276451" cy="1264796"/>
            <a:chOff x="4616186" y="-597888"/>
            <a:chExt cx="2276451" cy="1264796"/>
          </a:xfrm>
        </p:grpSpPr>
        <p:sp>
          <p:nvSpPr>
            <p:cNvPr id="104" name="TextBox 53"/>
            <p:cNvSpPr txBox="1"/>
            <p:nvPr/>
          </p:nvSpPr>
          <p:spPr>
            <a:xfrm>
              <a:off x="4616186" y="-71597"/>
              <a:ext cx="2276451" cy="7385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前端实现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前后端对接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05" name="TextBox 42"/>
            <p:cNvSpPr txBox="1"/>
            <p:nvPr/>
          </p:nvSpPr>
          <p:spPr>
            <a:xfrm>
              <a:off x="4616186" y="-597888"/>
              <a:ext cx="1985010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贺天骐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2991647" y="4532974"/>
            <a:ext cx="2180517" cy="895226"/>
            <a:chOff x="4616186" y="-597888"/>
            <a:chExt cx="2180517" cy="895226"/>
          </a:xfrm>
        </p:grpSpPr>
        <p:sp>
          <p:nvSpPr>
            <p:cNvPr id="107" name="TextBox 53"/>
            <p:cNvSpPr txBox="1"/>
            <p:nvPr/>
          </p:nvSpPr>
          <p:spPr>
            <a:xfrm>
              <a:off x="4616186" y="-71597"/>
              <a:ext cx="2180517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视频推荐算法实现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08" name="TextBox 42"/>
            <p:cNvSpPr txBox="1"/>
            <p:nvPr/>
          </p:nvSpPr>
          <p:spPr>
            <a:xfrm>
              <a:off x="4616186" y="-597888"/>
              <a:ext cx="1022985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苏雷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627208" y="4532974"/>
            <a:ext cx="2276451" cy="895226"/>
            <a:chOff x="4616186" y="-597888"/>
            <a:chExt cx="2276451" cy="895226"/>
          </a:xfrm>
        </p:grpSpPr>
        <p:sp>
          <p:nvSpPr>
            <p:cNvPr id="110" name="TextBox 53"/>
            <p:cNvSpPr txBox="1"/>
            <p:nvPr/>
          </p:nvSpPr>
          <p:spPr>
            <a:xfrm>
              <a:off x="4616186" y="-71597"/>
              <a:ext cx="2276451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视频爬取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11" name="TextBox 42"/>
            <p:cNvSpPr txBox="1"/>
            <p:nvPr/>
          </p:nvSpPr>
          <p:spPr>
            <a:xfrm>
              <a:off x="4616186" y="-597888"/>
              <a:ext cx="1811655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张明垚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-381000" y="3843020"/>
            <a:ext cx="12569190" cy="3009900"/>
          </a:xfrm>
          <a:prstGeom prst="rect">
            <a:avLst/>
          </a:prstGeom>
          <a:gradFill>
            <a:gsLst>
              <a:gs pos="67000">
                <a:schemeClr val="bg1">
                  <a:alpha val="51000"/>
                </a:schemeClr>
              </a:gs>
              <a:gs pos="0">
                <a:srgbClr val="2572B6">
                  <a:alpha val="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任意多边形: 形状 52"/>
          <p:cNvSpPr/>
          <p:nvPr/>
        </p:nvSpPr>
        <p:spPr>
          <a:xfrm rot="18882546">
            <a:off x="3157800" y="-1250986"/>
            <a:ext cx="1316181" cy="5174085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6181" h="5174085">
                <a:moveTo>
                  <a:pt x="0" y="0"/>
                </a:moveTo>
                <a:lnTo>
                  <a:pt x="1316181" y="1329614"/>
                </a:lnTo>
                <a:lnTo>
                  <a:pt x="1316181" y="5174085"/>
                </a:lnTo>
                <a:lnTo>
                  <a:pt x="0" y="51740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4078" y="195595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: 形状 25"/>
          <p:cNvSpPr/>
          <p:nvPr/>
        </p:nvSpPr>
        <p:spPr>
          <a:xfrm rot="2646992">
            <a:off x="378838" y="2573087"/>
            <a:ext cx="948310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任意多边形: 形状 70"/>
          <p:cNvSpPr/>
          <p:nvPr/>
        </p:nvSpPr>
        <p:spPr>
          <a:xfrm rot="2646992">
            <a:off x="1119766" y="2410748"/>
            <a:ext cx="481902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任意多边形: 形状 59"/>
          <p:cNvSpPr/>
          <p:nvPr/>
        </p:nvSpPr>
        <p:spPr>
          <a:xfrm rot="2646992">
            <a:off x="409888" y="3789840"/>
            <a:ext cx="277976" cy="3666833"/>
          </a:xfrm>
          <a:custGeom>
            <a:avLst/>
            <a:gdLst>
              <a:gd name="connsiteX0" fmla="*/ 0 w 277976"/>
              <a:gd name="connsiteY0" fmla="*/ 0 h 3666833"/>
              <a:gd name="connsiteX1" fmla="*/ 277976 w 277976"/>
              <a:gd name="connsiteY1" fmla="*/ 0 h 3666833"/>
              <a:gd name="connsiteX2" fmla="*/ 277976 w 277976"/>
              <a:gd name="connsiteY2" fmla="*/ 3397301 h 3666833"/>
              <a:gd name="connsiteX3" fmla="*/ 0 w 277976"/>
              <a:gd name="connsiteY3" fmla="*/ 3666833 h 3666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3666833">
                <a:moveTo>
                  <a:pt x="0" y="0"/>
                </a:moveTo>
                <a:lnTo>
                  <a:pt x="277976" y="0"/>
                </a:lnTo>
                <a:lnTo>
                  <a:pt x="277976" y="3397301"/>
                </a:lnTo>
                <a:lnTo>
                  <a:pt x="0" y="3666833"/>
                </a:lnTo>
                <a:close/>
              </a:path>
            </a:pathLst>
          </a:custGeom>
          <a:gradFill>
            <a:gsLst>
              <a:gs pos="0">
                <a:schemeClr val="bg1">
                  <a:alpha val="6500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任意多边形: 形状 73"/>
          <p:cNvSpPr/>
          <p:nvPr/>
        </p:nvSpPr>
        <p:spPr>
          <a:xfrm rot="16200000" flipV="1">
            <a:off x="4629044" y="-2939007"/>
            <a:ext cx="2552913" cy="12573002"/>
          </a:xfrm>
          <a:custGeom>
            <a:avLst/>
            <a:gdLst>
              <a:gd name="connsiteX0" fmla="*/ 2871535 w 2871535"/>
              <a:gd name="connsiteY0" fmla="*/ 12206565 h 12206565"/>
              <a:gd name="connsiteX1" fmla="*/ 2871535 w 2871535"/>
              <a:gd name="connsiteY1" fmla="*/ 0 h 12206565"/>
              <a:gd name="connsiteX2" fmla="*/ 0 w 2871535"/>
              <a:gd name="connsiteY2" fmla="*/ 0 h 12206565"/>
              <a:gd name="connsiteX3" fmla="*/ 1796 w 2871535"/>
              <a:gd name="connsiteY3" fmla="*/ 1113003 h 12206565"/>
              <a:gd name="connsiteX4" fmla="*/ 13519 w 2871535"/>
              <a:gd name="connsiteY4" fmla="*/ 11167957 h 12206565"/>
              <a:gd name="connsiteX0-1" fmla="*/ 2871535 w 2871535"/>
              <a:gd name="connsiteY0-2" fmla="*/ 12447980 h 12447980"/>
              <a:gd name="connsiteX1-3" fmla="*/ 2871535 w 2871535"/>
              <a:gd name="connsiteY1-4" fmla="*/ 0 h 12447980"/>
              <a:gd name="connsiteX2-5" fmla="*/ 0 w 2871535"/>
              <a:gd name="connsiteY2-6" fmla="*/ 0 h 12447980"/>
              <a:gd name="connsiteX3-7" fmla="*/ 1796 w 2871535"/>
              <a:gd name="connsiteY3-8" fmla="*/ 1113003 h 12447980"/>
              <a:gd name="connsiteX4-9" fmla="*/ 13519 w 2871535"/>
              <a:gd name="connsiteY4-10" fmla="*/ 11167957 h 12447980"/>
              <a:gd name="connsiteX5" fmla="*/ 2871535 w 2871535"/>
              <a:gd name="connsiteY5" fmla="*/ 12447980 h 12447980"/>
              <a:gd name="connsiteX0-11" fmla="*/ 2871535 w 2871535"/>
              <a:gd name="connsiteY0-12" fmla="*/ 12447980 h 12447980"/>
              <a:gd name="connsiteX1-13" fmla="*/ 2871535 w 2871535"/>
              <a:gd name="connsiteY1-14" fmla="*/ 0 h 12447980"/>
              <a:gd name="connsiteX2-15" fmla="*/ 0 w 2871535"/>
              <a:gd name="connsiteY2-16" fmla="*/ 0 h 12447980"/>
              <a:gd name="connsiteX3-17" fmla="*/ 1796 w 2871535"/>
              <a:gd name="connsiteY3-18" fmla="*/ 1113003 h 12447980"/>
              <a:gd name="connsiteX4-19" fmla="*/ 13519 w 2871535"/>
              <a:gd name="connsiteY4-20" fmla="*/ 11110658 h 12447980"/>
              <a:gd name="connsiteX5-21" fmla="*/ 2871535 w 2871535"/>
              <a:gd name="connsiteY5-22" fmla="*/ 12447980 h 12447980"/>
              <a:gd name="connsiteX0-23" fmla="*/ 2871535 w 2871535"/>
              <a:gd name="connsiteY0-24" fmla="*/ 12447980 h 12447980"/>
              <a:gd name="connsiteX1-25" fmla="*/ 2871535 w 2871535"/>
              <a:gd name="connsiteY1-26" fmla="*/ 0 h 12447980"/>
              <a:gd name="connsiteX2-27" fmla="*/ 0 w 2871535"/>
              <a:gd name="connsiteY2-28" fmla="*/ 0 h 12447980"/>
              <a:gd name="connsiteX3-29" fmla="*/ 1796 w 2871535"/>
              <a:gd name="connsiteY3-30" fmla="*/ 1113003 h 12447980"/>
              <a:gd name="connsiteX4-31" fmla="*/ 13519 w 2871535"/>
              <a:gd name="connsiteY4-32" fmla="*/ 11099200 h 12447980"/>
              <a:gd name="connsiteX5-33" fmla="*/ 2871535 w 2871535"/>
              <a:gd name="connsiteY5-34" fmla="*/ 12447980 h 12447980"/>
              <a:gd name="connsiteX0-35" fmla="*/ 2871535 w 2871535"/>
              <a:gd name="connsiteY0-36" fmla="*/ 12447980 h 12447980"/>
              <a:gd name="connsiteX1-37" fmla="*/ 2871535 w 2871535"/>
              <a:gd name="connsiteY1-38" fmla="*/ 0 h 12447980"/>
              <a:gd name="connsiteX2-39" fmla="*/ 0 w 2871535"/>
              <a:gd name="connsiteY2-40" fmla="*/ 0 h 12447980"/>
              <a:gd name="connsiteX3-41" fmla="*/ 1796 w 2871535"/>
              <a:gd name="connsiteY3-42" fmla="*/ 1113003 h 12447980"/>
              <a:gd name="connsiteX4-43" fmla="*/ 13519 w 2871535"/>
              <a:gd name="connsiteY4-44" fmla="*/ 11099200 h 12447980"/>
              <a:gd name="connsiteX5-45" fmla="*/ 2871535 w 2871535"/>
              <a:gd name="connsiteY5-46" fmla="*/ 12447980 h 12447980"/>
              <a:gd name="connsiteX0-47" fmla="*/ 2871535 w 2871535"/>
              <a:gd name="connsiteY0-48" fmla="*/ 12447980 h 12447980"/>
              <a:gd name="connsiteX1-49" fmla="*/ 2871535 w 2871535"/>
              <a:gd name="connsiteY1-50" fmla="*/ 0 h 12447980"/>
              <a:gd name="connsiteX2-51" fmla="*/ 0 w 2871535"/>
              <a:gd name="connsiteY2-52" fmla="*/ 0 h 12447980"/>
              <a:gd name="connsiteX3-53" fmla="*/ 1796 w 2871535"/>
              <a:gd name="connsiteY3-54" fmla="*/ 1113003 h 12447980"/>
              <a:gd name="connsiteX4-55" fmla="*/ 501 w 2871535"/>
              <a:gd name="connsiteY4-56" fmla="*/ 10308488 h 12447980"/>
              <a:gd name="connsiteX5-57" fmla="*/ 2871535 w 2871535"/>
              <a:gd name="connsiteY5-58" fmla="*/ 12447980 h 12447980"/>
              <a:gd name="connsiteX0-59" fmla="*/ 2871535 w 2871535"/>
              <a:gd name="connsiteY0-60" fmla="*/ 12447980 h 12447980"/>
              <a:gd name="connsiteX1-61" fmla="*/ 2871535 w 2871535"/>
              <a:gd name="connsiteY1-62" fmla="*/ 0 h 12447980"/>
              <a:gd name="connsiteX2-63" fmla="*/ 0 w 2871535"/>
              <a:gd name="connsiteY2-64" fmla="*/ 0 h 12447980"/>
              <a:gd name="connsiteX3-65" fmla="*/ 1796 w 2871535"/>
              <a:gd name="connsiteY3-66" fmla="*/ 1113003 h 12447980"/>
              <a:gd name="connsiteX4-67" fmla="*/ 501 w 2871535"/>
              <a:gd name="connsiteY4-68" fmla="*/ 10102215 h 12447980"/>
              <a:gd name="connsiteX5-69" fmla="*/ 2871535 w 2871535"/>
              <a:gd name="connsiteY5-70" fmla="*/ 12447980 h 124479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2871535" h="12447980">
                <a:moveTo>
                  <a:pt x="2871535" y="12447980"/>
                </a:moveTo>
                <a:lnTo>
                  <a:pt x="2871535" y="0"/>
                </a:lnTo>
                <a:lnTo>
                  <a:pt x="0" y="0"/>
                </a:lnTo>
                <a:cubicBezTo>
                  <a:pt x="599" y="371001"/>
                  <a:pt x="1197" y="742002"/>
                  <a:pt x="1796" y="1113003"/>
                </a:cubicBezTo>
                <a:cubicBezTo>
                  <a:pt x="7658" y="4730377"/>
                  <a:pt x="501" y="7282009"/>
                  <a:pt x="501" y="10102215"/>
                </a:cubicBezTo>
                <a:lnTo>
                  <a:pt x="2871535" y="124479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03200" dist="152400" dir="744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-1635872" y="1443229"/>
            <a:ext cx="6523014" cy="6456147"/>
            <a:chOff x="-1635872" y="1443229"/>
            <a:chExt cx="6523014" cy="6456147"/>
          </a:xfrm>
        </p:grpSpPr>
        <p:sp>
          <p:nvSpPr>
            <p:cNvPr id="58" name="任意多边形: 形状 5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56" name="任意多边形: 形状 55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2" name="任意多边形: 形状 71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8" name="等腰三角形 37"/>
          <p:cNvSpPr/>
          <p:nvPr/>
        </p:nvSpPr>
        <p:spPr>
          <a:xfrm rot="10800000">
            <a:off x="9549114" y="-10148"/>
            <a:ext cx="2642886" cy="2552913"/>
          </a:xfrm>
          <a:prstGeom prst="triangle">
            <a:avLst>
              <a:gd name="adj" fmla="val 0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任意多边形: 形状 47"/>
          <p:cNvSpPr/>
          <p:nvPr/>
        </p:nvSpPr>
        <p:spPr>
          <a:xfrm rot="8056645">
            <a:off x="11109886" y="-776439"/>
            <a:ext cx="277976" cy="4484940"/>
          </a:xfrm>
          <a:custGeom>
            <a:avLst/>
            <a:gdLst>
              <a:gd name="connsiteX0" fmla="*/ 277976 w 277976"/>
              <a:gd name="connsiteY0" fmla="*/ 4484940 h 4484940"/>
              <a:gd name="connsiteX1" fmla="*/ 0 w 277976"/>
              <a:gd name="connsiteY1" fmla="*/ 4199862 h 4484940"/>
              <a:gd name="connsiteX2" fmla="*/ 0 w 277976"/>
              <a:gd name="connsiteY2" fmla="*/ 0 h 4484940"/>
              <a:gd name="connsiteX3" fmla="*/ 277976 w 277976"/>
              <a:gd name="connsiteY3" fmla="*/ 0 h 448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484940">
                <a:moveTo>
                  <a:pt x="277976" y="4484940"/>
                </a:moveTo>
                <a:lnTo>
                  <a:pt x="0" y="4199862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rgbClr val="2572B6">
                  <a:alpha val="20000"/>
                </a:srgb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任意多边形: 形状 49"/>
          <p:cNvSpPr/>
          <p:nvPr/>
        </p:nvSpPr>
        <p:spPr>
          <a:xfrm rot="8056645">
            <a:off x="11459469" y="-806768"/>
            <a:ext cx="277976" cy="4520661"/>
          </a:xfrm>
          <a:custGeom>
            <a:avLst/>
            <a:gdLst>
              <a:gd name="connsiteX0" fmla="*/ 277976 w 277976"/>
              <a:gd name="connsiteY0" fmla="*/ 4520661 h 4520661"/>
              <a:gd name="connsiteX1" fmla="*/ 0 w 277976"/>
              <a:gd name="connsiteY1" fmla="*/ 4235584 h 4520661"/>
              <a:gd name="connsiteX2" fmla="*/ 0 w 277976"/>
              <a:gd name="connsiteY2" fmla="*/ 0 h 4520661"/>
              <a:gd name="connsiteX3" fmla="*/ 277976 w 277976"/>
              <a:gd name="connsiteY3" fmla="*/ 0 h 4520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520661">
                <a:moveTo>
                  <a:pt x="277976" y="4520661"/>
                </a:moveTo>
                <a:lnTo>
                  <a:pt x="0" y="4235584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 rot="8056645">
            <a:off x="11949170" y="-1522277"/>
            <a:ext cx="277976" cy="5920570"/>
          </a:xfrm>
          <a:prstGeom prst="rect">
            <a:avLst/>
          </a:pr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/>
        </p:nvSpPr>
        <p:spPr>
          <a:xfrm>
            <a:off x="5852641" y="2387498"/>
            <a:ext cx="62995" cy="1958950"/>
          </a:xfrm>
          <a:prstGeom prst="rect">
            <a:avLst/>
          </a:prstGeom>
          <a:gradFill flip="none" rotWithShape="1">
            <a:gsLst>
              <a:gs pos="0">
                <a:srgbClr val="8EB3D3">
                  <a:alpha val="0"/>
                </a:srgbClr>
              </a:gs>
              <a:gs pos="100000">
                <a:srgbClr val="8EB3D3">
                  <a:alpha val="0"/>
                </a:srgbClr>
              </a:gs>
              <a:gs pos="51000">
                <a:srgbClr val="1D6DB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003005" y="2578728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谢谢观看聆听</a:t>
            </a: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80438" y="3759582"/>
            <a:ext cx="5310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THANK YOU FOR WATCHING AND LISTENING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1485887" y="2425151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4734288" y="5951140"/>
            <a:ext cx="272342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汇报人：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许一涵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4734288" y="5971630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4734288" y="6342207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582879" y="1987029"/>
            <a:ext cx="10262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01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7835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项目管理</a:t>
            </a:r>
            <a:endParaRPr lang="zh-CN" altLang="en-US" sz="4500" spc="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7" name="平行四边形 16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50895" y="812800"/>
            <a:ext cx="47409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项目使用Github进行项目管理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832610" y="1447165"/>
            <a:ext cx="7776845" cy="466534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850515" y="6212205"/>
            <a:ext cx="64592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  <a:sym typeface="+mn-ea"/>
              </a:rPr>
              <a:t>项目链接：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https://github.com/XuYiHan30319/API-Big-Work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7" name="平行四边形 16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60495" y="812800"/>
            <a:ext cx="47409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接口使用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ApiFox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进行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管理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171700" y="1457960"/>
            <a:ext cx="8089900" cy="5056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7" name="平行四边形 16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8" name="gource_output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101465" y="1954530"/>
            <a:ext cx="7983855" cy="455295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6731000" y="1212215"/>
            <a:ext cx="2501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Git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日志可视化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5"/>
            </p:custDataLst>
          </p:nvPr>
        </p:nvSpPr>
        <p:spPr>
          <a:xfrm>
            <a:off x="1293495" y="1300480"/>
            <a:ext cx="2256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项目文档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结构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2205" y="2054225"/>
            <a:ext cx="2578100" cy="4108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21200" y="1771650"/>
            <a:ext cx="2992755" cy="4699000"/>
          </a:xfrm>
          <a:prstGeom prst="rect">
            <a:avLst/>
          </a:prstGeom>
        </p:spPr>
      </p:pic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7" name="平行四边形 16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5058410" y="1021080"/>
            <a:ext cx="2256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项目文档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结构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6080760" y="4587875"/>
            <a:ext cx="200025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8081010" y="4406900"/>
            <a:ext cx="1752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项目配置文件</a:t>
            </a:r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6099810" y="6073775"/>
            <a:ext cx="200025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8176260" y="5892800"/>
            <a:ext cx="235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sqlite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数据库（可选）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cxnSp>
        <p:nvCxnSpPr>
          <p:cNvPr id="25" name="直接箭头连接符 24"/>
          <p:cNvCxnSpPr/>
          <p:nvPr/>
        </p:nvCxnSpPr>
        <p:spPr>
          <a:xfrm flipH="1">
            <a:off x="3230880" y="5565775"/>
            <a:ext cx="157988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923415" y="5384800"/>
            <a:ext cx="1199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日志文件</a:t>
            </a:r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1628775" y="3184525"/>
            <a:ext cx="1632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前端文件夹</a:t>
            </a:r>
            <a:endParaRPr lang="zh-CN" altLang="en-US"/>
          </a:p>
        </p:txBody>
      </p:sp>
      <p:cxnSp>
        <p:nvCxnSpPr>
          <p:cNvPr id="31" name="直接箭头连接符 30"/>
          <p:cNvCxnSpPr/>
          <p:nvPr/>
        </p:nvCxnSpPr>
        <p:spPr>
          <a:xfrm flipH="1">
            <a:off x="3110230" y="3365500"/>
            <a:ext cx="157988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1635125" y="2428875"/>
            <a:ext cx="1632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视频文件夹</a:t>
            </a:r>
            <a:endParaRPr lang="zh-CN" altLang="en-US"/>
          </a:p>
        </p:txBody>
      </p:sp>
      <p:cxnSp>
        <p:nvCxnSpPr>
          <p:cNvPr id="33" name="直接箭头连接符 32"/>
          <p:cNvCxnSpPr/>
          <p:nvPr/>
        </p:nvCxnSpPr>
        <p:spPr>
          <a:xfrm flipH="1">
            <a:off x="3135630" y="2609850"/>
            <a:ext cx="157988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V="1">
            <a:off x="5737860" y="2870200"/>
            <a:ext cx="200025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7738110" y="2689225"/>
            <a:ext cx="1752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项目文档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740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02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7835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项目演示</a:t>
            </a:r>
            <a:endParaRPr lang="zh-CN" altLang="en-US" sz="4500" spc="3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项目演示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31" name="Desktop 2024.06.15 - 15.47.54.0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84250" y="1155700"/>
            <a:ext cx="9486900" cy="5397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</p:childTnLst>
        </p:cTn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ISPRING_PRESENTATION_TITLE" val="PowerPoint 演示文稿"/>
  <p:tag name="ISPRING_FIRST_PUBLISH" val="1"/>
  <p:tag name="commondata" val="eyJjb3VudCI6MjAsImhkaWQiOiJlMzgzOTJmMzM4YWVmNjE5OGFiNzMzYjg1MDljYTM2OSIsInVzZXJDb3VudCI6MjB9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800</Words>
  <Application>WPS 演示</Application>
  <PresentationFormat>宽屏</PresentationFormat>
  <Paragraphs>165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Arial</vt:lpstr>
      <vt:lpstr>宋体</vt:lpstr>
      <vt:lpstr>Wingdings</vt:lpstr>
      <vt:lpstr>字魂35号-经典雅黑</vt:lpstr>
      <vt:lpstr>等线</vt:lpstr>
      <vt:lpstr>微软雅黑</vt:lpstr>
      <vt:lpstr>Arial Unicode MS</vt:lpstr>
      <vt:lpstr>等线 Light</vt:lpstr>
      <vt:lpstr>微软雅黑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俊光</dc:creator>
  <cp:lastModifiedBy>XuYihan</cp:lastModifiedBy>
  <cp:revision>3</cp:revision>
  <dcterms:created xsi:type="dcterms:W3CDTF">2024-06-16T03:08:00Z</dcterms:created>
  <dcterms:modified xsi:type="dcterms:W3CDTF">2024-06-19T03:06:26Z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KSOTemplateUUID">
    <vt:lpwstr>v1.0_mb_XvhXNXT1War+ZBxw3AQvBQ==</vt:lpwstr>
  </property>
  <property fmtid="{D5CDD505-2E9C-101B-9397-08002B2CF9AE}" pid="4" name="ICV">
    <vt:lpwstr>1947F29EE5F930CBBD8B6D6684E7B48A_41</vt:lpwstr>
  </property>
</Properties>
</file>